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3" r:id="rId5"/>
    <p:sldId id="259" r:id="rId6"/>
    <p:sldId id="261" r:id="rId7"/>
    <p:sldId id="260" r:id="rId8"/>
    <p:sldId id="262" r:id="rId9"/>
    <p:sldId id="264" r:id="rId10"/>
    <p:sldId id="265" r:id="rId11"/>
    <p:sldId id="266" r:id="rId12"/>
    <p:sldId id="268" r:id="rId13"/>
    <p:sldId id="267" r:id="rId14"/>
    <p:sldId id="269" r:id="rId15"/>
    <p:sldId id="270" r:id="rId16"/>
    <p:sldId id="271" r:id="rId17"/>
    <p:sldId id="27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3/13/2018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3/13/2018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3/13/2018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3/13/2018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3/13/2018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3/13/2018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3/13/2018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3/13/2018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3/13/2018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3/13/2018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3/13/2018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3/13/2018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3/13/2018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3/13/2018</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3/13/2018</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3/13/2018</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3/13/2018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3/13/2018</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08F80-0AB0-4ED6-8B15-C4D583401B7A}"/>
              </a:ext>
            </a:extLst>
          </p:cNvPr>
          <p:cNvSpPr>
            <a:spLocks noGrp="1"/>
          </p:cNvSpPr>
          <p:nvPr>
            <p:ph type="ctrTitle"/>
          </p:nvPr>
        </p:nvSpPr>
        <p:spPr/>
        <p:txBody>
          <a:bodyPr/>
          <a:lstStyle/>
          <a:p>
            <a:r>
              <a:rPr lang="ro-RO" dirty="0"/>
              <a:t>HAVANA</a:t>
            </a:r>
          </a:p>
        </p:txBody>
      </p:sp>
      <p:sp>
        <p:nvSpPr>
          <p:cNvPr id="3" name="Subtitle 2">
            <a:extLst>
              <a:ext uri="{FF2B5EF4-FFF2-40B4-BE49-F238E27FC236}">
                <a16:creationId xmlns:a16="http://schemas.microsoft.com/office/drawing/2014/main" id="{1187B127-C2DE-45E9-88DA-8EDDC024540D}"/>
              </a:ext>
            </a:extLst>
          </p:cNvPr>
          <p:cNvSpPr>
            <a:spLocks noGrp="1"/>
          </p:cNvSpPr>
          <p:nvPr>
            <p:ph type="subTitle" idx="1"/>
          </p:nvPr>
        </p:nvSpPr>
        <p:spPr/>
        <p:txBody>
          <a:bodyPr/>
          <a:lstStyle/>
          <a:p>
            <a:endParaRPr lang="ro-RO" dirty="0"/>
          </a:p>
        </p:txBody>
      </p:sp>
      <p:pic>
        <p:nvPicPr>
          <p:cNvPr id="4" name="Picture 3">
            <a:extLst>
              <a:ext uri="{FF2B5EF4-FFF2-40B4-BE49-F238E27FC236}">
                <a16:creationId xmlns:a16="http://schemas.microsoft.com/office/drawing/2014/main" id="{7E912CA6-F075-467B-A761-7005D748370B}"/>
              </a:ext>
            </a:extLst>
          </p:cNvPr>
          <p:cNvPicPr>
            <a:picLocks noChangeAspect="1"/>
          </p:cNvPicPr>
          <p:nvPr/>
        </p:nvPicPr>
        <p:blipFill>
          <a:blip r:embed="rId2"/>
          <a:stretch>
            <a:fillRect/>
          </a:stretch>
        </p:blipFill>
        <p:spPr>
          <a:xfrm>
            <a:off x="5377343" y="1447800"/>
            <a:ext cx="4603270" cy="2553749"/>
          </a:xfrm>
          <a:prstGeom prst="rect">
            <a:avLst/>
          </a:prstGeom>
        </p:spPr>
      </p:pic>
    </p:spTree>
    <p:extLst>
      <p:ext uri="{BB962C8B-B14F-4D97-AF65-F5344CB8AC3E}">
        <p14:creationId xmlns:p14="http://schemas.microsoft.com/office/powerpoint/2010/main" val="17727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7714A-CED1-4FE3-9427-2B920C1E824A}"/>
              </a:ext>
            </a:extLst>
          </p:cNvPr>
          <p:cNvSpPr>
            <a:spLocks noGrp="1"/>
          </p:cNvSpPr>
          <p:nvPr>
            <p:ph type="title"/>
          </p:nvPr>
        </p:nvSpPr>
        <p:spPr/>
        <p:txBody>
          <a:bodyPr/>
          <a:lstStyle/>
          <a:p>
            <a:r>
              <a:rPr lang="hu-HU" dirty="0"/>
              <a:t>Cum ajungem </a:t>
            </a:r>
            <a:r>
              <a:rPr lang="ro-RO" dirty="0"/>
              <a:t>în Havana?</a:t>
            </a:r>
          </a:p>
        </p:txBody>
      </p:sp>
      <p:sp>
        <p:nvSpPr>
          <p:cNvPr id="3" name="Content Placeholder 2">
            <a:extLst>
              <a:ext uri="{FF2B5EF4-FFF2-40B4-BE49-F238E27FC236}">
                <a16:creationId xmlns:a16="http://schemas.microsoft.com/office/drawing/2014/main" id="{5FF8B1BE-9DA3-45DE-8773-1117013F15F3}"/>
              </a:ext>
            </a:extLst>
          </p:cNvPr>
          <p:cNvSpPr>
            <a:spLocks noGrp="1"/>
          </p:cNvSpPr>
          <p:nvPr>
            <p:ph idx="1"/>
          </p:nvPr>
        </p:nvSpPr>
        <p:spPr/>
        <p:txBody>
          <a:bodyPr/>
          <a:lstStyle/>
          <a:p>
            <a:r>
              <a:rPr lang="ro-RO" dirty="0"/>
              <a:t>O cursă cu avionul din București în Havana ajunge până la 5.000 de euro pe persoană sau chiar mai mult.</a:t>
            </a:r>
          </a:p>
          <a:p>
            <a:r>
              <a:rPr lang="ro-RO" dirty="0"/>
              <a:t>De obicei din București sunt câteva escale, cum ar fi Frankfurt, Toronto, Paris, New York, Londra sau Amsterdam.</a:t>
            </a:r>
          </a:p>
          <a:p>
            <a:r>
              <a:rPr lang="ro-RO" dirty="0"/>
              <a:t>Avionul decolează din aeroportul Otopeni, București și aterizeză la aeroportul Jose Marti Intl, Havana.</a:t>
            </a:r>
          </a:p>
        </p:txBody>
      </p:sp>
      <p:pic>
        <p:nvPicPr>
          <p:cNvPr id="4" name="Picture 3">
            <a:extLst>
              <a:ext uri="{FF2B5EF4-FFF2-40B4-BE49-F238E27FC236}">
                <a16:creationId xmlns:a16="http://schemas.microsoft.com/office/drawing/2014/main" id="{E67D98D7-2778-4708-88AB-4CF2401904B6}"/>
              </a:ext>
            </a:extLst>
          </p:cNvPr>
          <p:cNvPicPr>
            <a:picLocks noChangeAspect="1"/>
          </p:cNvPicPr>
          <p:nvPr/>
        </p:nvPicPr>
        <p:blipFill>
          <a:blip r:embed="rId2"/>
          <a:stretch>
            <a:fillRect/>
          </a:stretch>
        </p:blipFill>
        <p:spPr>
          <a:xfrm>
            <a:off x="1999641" y="4392803"/>
            <a:ext cx="2705100" cy="1685925"/>
          </a:xfrm>
          <a:prstGeom prst="rect">
            <a:avLst/>
          </a:prstGeom>
        </p:spPr>
      </p:pic>
      <p:pic>
        <p:nvPicPr>
          <p:cNvPr id="5" name="Picture 4">
            <a:extLst>
              <a:ext uri="{FF2B5EF4-FFF2-40B4-BE49-F238E27FC236}">
                <a16:creationId xmlns:a16="http://schemas.microsoft.com/office/drawing/2014/main" id="{D9C9DF5E-20AE-44BA-8337-4A3798484815}"/>
              </a:ext>
            </a:extLst>
          </p:cNvPr>
          <p:cNvPicPr>
            <a:picLocks noChangeAspect="1"/>
          </p:cNvPicPr>
          <p:nvPr/>
        </p:nvPicPr>
        <p:blipFill>
          <a:blip r:embed="rId3"/>
          <a:stretch>
            <a:fillRect/>
          </a:stretch>
        </p:blipFill>
        <p:spPr>
          <a:xfrm>
            <a:off x="5809867" y="4468304"/>
            <a:ext cx="2705100" cy="1695450"/>
          </a:xfrm>
          <a:prstGeom prst="rect">
            <a:avLst/>
          </a:prstGeom>
        </p:spPr>
      </p:pic>
    </p:spTree>
    <p:extLst>
      <p:ext uri="{BB962C8B-B14F-4D97-AF65-F5344CB8AC3E}">
        <p14:creationId xmlns:p14="http://schemas.microsoft.com/office/powerpoint/2010/main" val="9973559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63265-E93C-4A50-B7DC-AD6240B5460E}"/>
              </a:ext>
            </a:extLst>
          </p:cNvPr>
          <p:cNvSpPr>
            <a:spLocks noGrp="1"/>
          </p:cNvSpPr>
          <p:nvPr>
            <p:ph type="title"/>
          </p:nvPr>
        </p:nvSpPr>
        <p:spPr/>
        <p:txBody>
          <a:bodyPr/>
          <a:lstStyle/>
          <a:p>
            <a:r>
              <a:rPr lang="ro-RO" dirty="0"/>
              <a:t>Mâncarea în Havana</a:t>
            </a:r>
          </a:p>
        </p:txBody>
      </p:sp>
      <p:pic>
        <p:nvPicPr>
          <p:cNvPr id="4" name="Content Placeholder 3">
            <a:extLst>
              <a:ext uri="{FF2B5EF4-FFF2-40B4-BE49-F238E27FC236}">
                <a16:creationId xmlns:a16="http://schemas.microsoft.com/office/drawing/2014/main" id="{8FBABEFE-1B8C-45FF-A1EC-FA036BA45056}"/>
              </a:ext>
            </a:extLst>
          </p:cNvPr>
          <p:cNvPicPr>
            <a:picLocks noGrp="1" noChangeAspect="1"/>
          </p:cNvPicPr>
          <p:nvPr>
            <p:ph idx="1"/>
          </p:nvPr>
        </p:nvPicPr>
        <p:blipFill>
          <a:blip r:embed="rId2"/>
          <a:stretch>
            <a:fillRect/>
          </a:stretch>
        </p:blipFill>
        <p:spPr>
          <a:xfrm>
            <a:off x="1334199" y="1748122"/>
            <a:ext cx="2847975" cy="1600200"/>
          </a:xfrm>
          <a:prstGeom prst="rect">
            <a:avLst/>
          </a:prstGeom>
        </p:spPr>
      </p:pic>
      <p:pic>
        <p:nvPicPr>
          <p:cNvPr id="5" name="Picture 4">
            <a:extLst>
              <a:ext uri="{FF2B5EF4-FFF2-40B4-BE49-F238E27FC236}">
                <a16:creationId xmlns:a16="http://schemas.microsoft.com/office/drawing/2014/main" id="{EF83F89D-EC30-42A1-8A64-AD8ACD91769C}"/>
              </a:ext>
            </a:extLst>
          </p:cNvPr>
          <p:cNvPicPr>
            <a:picLocks noChangeAspect="1"/>
          </p:cNvPicPr>
          <p:nvPr/>
        </p:nvPicPr>
        <p:blipFill>
          <a:blip r:embed="rId3"/>
          <a:stretch>
            <a:fillRect/>
          </a:stretch>
        </p:blipFill>
        <p:spPr>
          <a:xfrm>
            <a:off x="2076765" y="3674378"/>
            <a:ext cx="3271707" cy="2181138"/>
          </a:xfrm>
          <a:prstGeom prst="rect">
            <a:avLst/>
          </a:prstGeom>
        </p:spPr>
      </p:pic>
      <p:pic>
        <p:nvPicPr>
          <p:cNvPr id="6" name="Picture 5">
            <a:extLst>
              <a:ext uri="{FF2B5EF4-FFF2-40B4-BE49-F238E27FC236}">
                <a16:creationId xmlns:a16="http://schemas.microsoft.com/office/drawing/2014/main" id="{3F597D92-7159-4E7A-AC02-F4C9D84BB305}"/>
              </a:ext>
            </a:extLst>
          </p:cNvPr>
          <p:cNvPicPr>
            <a:picLocks noChangeAspect="1"/>
          </p:cNvPicPr>
          <p:nvPr/>
        </p:nvPicPr>
        <p:blipFill>
          <a:blip r:embed="rId4"/>
          <a:stretch>
            <a:fillRect/>
          </a:stretch>
        </p:blipFill>
        <p:spPr>
          <a:xfrm>
            <a:off x="4870262" y="1306585"/>
            <a:ext cx="3182069" cy="2122415"/>
          </a:xfrm>
          <a:prstGeom prst="rect">
            <a:avLst/>
          </a:prstGeom>
        </p:spPr>
      </p:pic>
      <p:pic>
        <p:nvPicPr>
          <p:cNvPr id="7" name="Picture 6">
            <a:extLst>
              <a:ext uri="{FF2B5EF4-FFF2-40B4-BE49-F238E27FC236}">
                <a16:creationId xmlns:a16="http://schemas.microsoft.com/office/drawing/2014/main" id="{A3CC2D95-F402-4F54-81A9-E22D76DF9689}"/>
              </a:ext>
            </a:extLst>
          </p:cNvPr>
          <p:cNvPicPr>
            <a:picLocks noChangeAspect="1"/>
          </p:cNvPicPr>
          <p:nvPr/>
        </p:nvPicPr>
        <p:blipFill>
          <a:blip r:embed="rId5"/>
          <a:stretch>
            <a:fillRect/>
          </a:stretch>
        </p:blipFill>
        <p:spPr>
          <a:xfrm>
            <a:off x="6538119" y="3703789"/>
            <a:ext cx="3714051" cy="2122315"/>
          </a:xfrm>
          <a:prstGeom prst="rect">
            <a:avLst/>
          </a:prstGeom>
        </p:spPr>
      </p:pic>
    </p:spTree>
    <p:extLst>
      <p:ext uri="{BB962C8B-B14F-4D97-AF65-F5344CB8AC3E}">
        <p14:creationId xmlns:p14="http://schemas.microsoft.com/office/powerpoint/2010/main" val="31612323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330BE-C8E0-4634-B81A-76A342EE916F}"/>
              </a:ext>
            </a:extLst>
          </p:cNvPr>
          <p:cNvSpPr>
            <a:spLocks noGrp="1"/>
          </p:cNvSpPr>
          <p:nvPr>
            <p:ph type="title"/>
          </p:nvPr>
        </p:nvSpPr>
        <p:spPr>
          <a:xfrm>
            <a:off x="645953" y="477884"/>
            <a:ext cx="9575376" cy="5897749"/>
          </a:xfrm>
        </p:spPr>
        <p:txBody>
          <a:bodyPr/>
          <a:lstStyle/>
          <a:p>
            <a:r>
              <a:rPr lang="ro-RO" dirty="0"/>
              <a:t>Mâncarea în Havana</a:t>
            </a:r>
            <a:br>
              <a:rPr lang="en-US" dirty="0"/>
            </a:br>
            <a:br>
              <a:rPr lang="ro-RO" dirty="0"/>
            </a:br>
            <a:r>
              <a:rPr lang="ro-RO" sz="2400" dirty="0"/>
              <a:t> </a:t>
            </a:r>
            <a:r>
              <a:rPr lang="ro-RO" sz="3200" dirty="0"/>
              <a:t>Cele mai bune 10 restaurante în Havana sunt</a:t>
            </a:r>
            <a:r>
              <a:rPr lang="en-US" sz="3200" dirty="0"/>
              <a:t>:</a:t>
            </a:r>
            <a:br>
              <a:rPr lang="en-US" sz="3200" dirty="0"/>
            </a:br>
            <a:r>
              <a:rPr lang="en-US" sz="3200" dirty="0"/>
              <a:t> .</a:t>
            </a:r>
            <a:r>
              <a:rPr lang="en-US" sz="2000" dirty="0"/>
              <a:t>La </a:t>
            </a:r>
            <a:r>
              <a:rPr lang="en-US" sz="2000" dirty="0" err="1"/>
              <a:t>Guarida</a:t>
            </a:r>
            <a:br>
              <a:rPr lang="en-US" sz="2000" dirty="0"/>
            </a:br>
            <a:r>
              <a:rPr lang="en-US" sz="2000" dirty="0"/>
              <a:t>  .</a:t>
            </a:r>
            <a:r>
              <a:rPr lang="en-US" sz="2000" dirty="0" err="1"/>
              <a:t>Restaurante</a:t>
            </a:r>
            <a:r>
              <a:rPr lang="en-US" sz="2000" dirty="0"/>
              <a:t> Cafe del </a:t>
            </a:r>
            <a:r>
              <a:rPr lang="en-US" sz="2000" dirty="0" err="1"/>
              <a:t>Oriente</a:t>
            </a:r>
            <a:br>
              <a:rPr lang="ro-RO" sz="2000" dirty="0"/>
            </a:br>
            <a:r>
              <a:rPr lang="en-US" sz="2000" dirty="0"/>
              <a:t>  .</a:t>
            </a:r>
            <a:r>
              <a:rPr lang="it-IT" sz="2000" dirty="0"/>
              <a:t>Habana Mia 7</a:t>
            </a:r>
            <a:br>
              <a:rPr lang="it-IT" sz="2000" dirty="0"/>
            </a:br>
            <a:r>
              <a:rPr lang="it-IT" sz="2000" dirty="0"/>
              <a:t>  .Los Naranjos</a:t>
            </a:r>
            <a:br>
              <a:rPr lang="it-IT" sz="2000" dirty="0"/>
            </a:br>
            <a:r>
              <a:rPr lang="it-IT" sz="2000" dirty="0"/>
              <a:t>  .San Juan Bar &amp; Grill</a:t>
            </a:r>
            <a:br>
              <a:rPr lang="it-IT" sz="2000" dirty="0"/>
            </a:br>
            <a:r>
              <a:rPr lang="it-IT" sz="2000" dirty="0"/>
              <a:t>  .El Idilio</a:t>
            </a:r>
            <a:br>
              <a:rPr lang="it-IT" sz="2000" dirty="0"/>
            </a:br>
            <a:r>
              <a:rPr lang="it-IT" sz="2000" dirty="0"/>
              <a:t>  .Habana 61</a:t>
            </a:r>
            <a:br>
              <a:rPr lang="it-IT" sz="2000" dirty="0"/>
            </a:br>
            <a:r>
              <a:rPr lang="it-IT" sz="2000" dirty="0"/>
              <a:t>  .Donde Lis Restaurante &amp; Bar</a:t>
            </a:r>
            <a:br>
              <a:rPr lang="it-IT" sz="2000" dirty="0"/>
            </a:br>
            <a:r>
              <a:rPr lang="it-IT" sz="2000" dirty="0"/>
              <a:t>  .Elizalde Bar-Restaurante</a:t>
            </a:r>
            <a:br>
              <a:rPr lang="it-IT" sz="2000" dirty="0"/>
            </a:br>
            <a:r>
              <a:rPr lang="it-IT" sz="2000" dirty="0"/>
              <a:t>  .5 Sentidos</a:t>
            </a:r>
            <a:br>
              <a:rPr lang="it-IT" sz="2000" dirty="0"/>
            </a:br>
            <a:r>
              <a:rPr lang="it-IT" sz="2000" dirty="0"/>
              <a:t>  </a:t>
            </a:r>
            <a:br>
              <a:rPr lang="es-ES" sz="2000" dirty="0"/>
            </a:br>
            <a:br>
              <a:rPr lang="it-IT" sz="2000" dirty="0"/>
            </a:br>
            <a:br>
              <a:rPr lang="it-IT" sz="2000" dirty="0"/>
            </a:br>
            <a:br>
              <a:rPr lang="it-IT" sz="3200" dirty="0"/>
            </a:br>
            <a:br>
              <a:rPr lang="it-IT" sz="3200" dirty="0"/>
            </a:br>
            <a:br>
              <a:rPr lang="it-IT" sz="3200" dirty="0"/>
            </a:br>
            <a:br>
              <a:rPr lang="it-IT" sz="3200" dirty="0"/>
            </a:br>
            <a:br>
              <a:rPr lang="it-IT" sz="3200" dirty="0"/>
            </a:br>
            <a:br>
              <a:rPr lang="it-IT" sz="3200" dirty="0"/>
            </a:br>
            <a:endParaRPr lang="ro-RO" sz="2400" dirty="0"/>
          </a:p>
        </p:txBody>
      </p:sp>
      <p:pic>
        <p:nvPicPr>
          <p:cNvPr id="4" name="Content Placeholder 3">
            <a:extLst>
              <a:ext uri="{FF2B5EF4-FFF2-40B4-BE49-F238E27FC236}">
                <a16:creationId xmlns:a16="http://schemas.microsoft.com/office/drawing/2014/main" id="{987F2985-594D-4F11-AA8E-3F75130CE318}"/>
              </a:ext>
            </a:extLst>
          </p:cNvPr>
          <p:cNvPicPr>
            <a:picLocks noGrp="1" noChangeAspect="1"/>
          </p:cNvPicPr>
          <p:nvPr>
            <p:ph idx="1"/>
          </p:nvPr>
        </p:nvPicPr>
        <p:blipFill>
          <a:blip r:embed="rId2"/>
          <a:stretch>
            <a:fillRect/>
          </a:stretch>
        </p:blipFill>
        <p:spPr>
          <a:xfrm>
            <a:off x="6391421" y="2870854"/>
            <a:ext cx="2475741" cy="2380654"/>
          </a:xfrm>
          <a:prstGeom prst="rect">
            <a:avLst/>
          </a:prstGeom>
        </p:spPr>
      </p:pic>
    </p:spTree>
    <p:extLst>
      <p:ext uri="{BB962C8B-B14F-4D97-AF65-F5344CB8AC3E}">
        <p14:creationId xmlns:p14="http://schemas.microsoft.com/office/powerpoint/2010/main" val="1809462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8FFF2-8762-4BAF-A7C6-41854F448C7C}"/>
              </a:ext>
            </a:extLst>
          </p:cNvPr>
          <p:cNvSpPr>
            <a:spLocks noGrp="1"/>
          </p:cNvSpPr>
          <p:nvPr>
            <p:ph type="title"/>
          </p:nvPr>
        </p:nvSpPr>
        <p:spPr/>
        <p:txBody>
          <a:bodyPr/>
          <a:lstStyle/>
          <a:p>
            <a:r>
              <a:rPr lang="ro-RO" dirty="0"/>
              <a:t>Băuturi în Havana</a:t>
            </a:r>
          </a:p>
        </p:txBody>
      </p:sp>
      <p:pic>
        <p:nvPicPr>
          <p:cNvPr id="4" name="Content Placeholder 3">
            <a:extLst>
              <a:ext uri="{FF2B5EF4-FFF2-40B4-BE49-F238E27FC236}">
                <a16:creationId xmlns:a16="http://schemas.microsoft.com/office/drawing/2014/main" id="{19ECAE4F-7754-43DB-816A-4DCA40A98113}"/>
              </a:ext>
            </a:extLst>
          </p:cNvPr>
          <p:cNvPicPr>
            <a:picLocks noGrp="1" noChangeAspect="1"/>
          </p:cNvPicPr>
          <p:nvPr>
            <p:ph idx="1"/>
          </p:nvPr>
        </p:nvPicPr>
        <p:blipFill>
          <a:blip r:embed="rId2"/>
          <a:stretch>
            <a:fillRect/>
          </a:stretch>
        </p:blipFill>
        <p:spPr>
          <a:xfrm>
            <a:off x="914113" y="1549298"/>
            <a:ext cx="3793968" cy="2636808"/>
          </a:xfrm>
          <a:prstGeom prst="rect">
            <a:avLst/>
          </a:prstGeom>
        </p:spPr>
      </p:pic>
      <p:pic>
        <p:nvPicPr>
          <p:cNvPr id="5" name="Picture 4">
            <a:extLst>
              <a:ext uri="{FF2B5EF4-FFF2-40B4-BE49-F238E27FC236}">
                <a16:creationId xmlns:a16="http://schemas.microsoft.com/office/drawing/2014/main" id="{7D011E80-B12D-4D36-9717-4D601B7DF245}"/>
              </a:ext>
            </a:extLst>
          </p:cNvPr>
          <p:cNvPicPr>
            <a:picLocks noChangeAspect="1"/>
          </p:cNvPicPr>
          <p:nvPr/>
        </p:nvPicPr>
        <p:blipFill>
          <a:blip r:embed="rId3"/>
          <a:stretch>
            <a:fillRect/>
          </a:stretch>
        </p:blipFill>
        <p:spPr>
          <a:xfrm>
            <a:off x="2384362" y="4462942"/>
            <a:ext cx="2964110" cy="2223083"/>
          </a:xfrm>
          <a:prstGeom prst="rect">
            <a:avLst/>
          </a:prstGeom>
        </p:spPr>
      </p:pic>
      <p:pic>
        <p:nvPicPr>
          <p:cNvPr id="6" name="Picture 5">
            <a:extLst>
              <a:ext uri="{FF2B5EF4-FFF2-40B4-BE49-F238E27FC236}">
                <a16:creationId xmlns:a16="http://schemas.microsoft.com/office/drawing/2014/main" id="{0DE29ED0-4D14-4154-938A-93B496C648AF}"/>
              </a:ext>
            </a:extLst>
          </p:cNvPr>
          <p:cNvPicPr>
            <a:picLocks noChangeAspect="1"/>
          </p:cNvPicPr>
          <p:nvPr/>
        </p:nvPicPr>
        <p:blipFill>
          <a:blip r:embed="rId4"/>
          <a:stretch>
            <a:fillRect/>
          </a:stretch>
        </p:blipFill>
        <p:spPr>
          <a:xfrm>
            <a:off x="5348472" y="1152983"/>
            <a:ext cx="4495399" cy="2576344"/>
          </a:xfrm>
          <a:prstGeom prst="rect">
            <a:avLst/>
          </a:prstGeom>
        </p:spPr>
      </p:pic>
      <p:pic>
        <p:nvPicPr>
          <p:cNvPr id="7" name="Picture 6">
            <a:extLst>
              <a:ext uri="{FF2B5EF4-FFF2-40B4-BE49-F238E27FC236}">
                <a16:creationId xmlns:a16="http://schemas.microsoft.com/office/drawing/2014/main" id="{F51EB7C2-B22D-43DD-8B83-C595AF84054B}"/>
              </a:ext>
            </a:extLst>
          </p:cNvPr>
          <p:cNvPicPr>
            <a:picLocks noChangeAspect="1"/>
          </p:cNvPicPr>
          <p:nvPr/>
        </p:nvPicPr>
        <p:blipFill>
          <a:blip r:embed="rId5"/>
          <a:stretch>
            <a:fillRect/>
          </a:stretch>
        </p:blipFill>
        <p:spPr>
          <a:xfrm>
            <a:off x="6843530" y="4013227"/>
            <a:ext cx="2672798" cy="2672798"/>
          </a:xfrm>
          <a:prstGeom prst="rect">
            <a:avLst/>
          </a:prstGeom>
        </p:spPr>
      </p:pic>
    </p:spTree>
    <p:extLst>
      <p:ext uri="{BB962C8B-B14F-4D97-AF65-F5344CB8AC3E}">
        <p14:creationId xmlns:p14="http://schemas.microsoft.com/office/powerpoint/2010/main" val="41438477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3C5A9-E259-4989-8F0A-EF58AD678923}"/>
              </a:ext>
            </a:extLst>
          </p:cNvPr>
          <p:cNvSpPr>
            <a:spLocks noGrp="1"/>
          </p:cNvSpPr>
          <p:nvPr>
            <p:ph type="title"/>
          </p:nvPr>
        </p:nvSpPr>
        <p:spPr/>
        <p:txBody>
          <a:bodyPr/>
          <a:lstStyle/>
          <a:p>
            <a:r>
              <a:rPr lang="ro-RO" dirty="0"/>
              <a:t>Băuturi în Havana</a:t>
            </a:r>
          </a:p>
        </p:txBody>
      </p:sp>
      <p:sp>
        <p:nvSpPr>
          <p:cNvPr id="3" name="Content Placeholder 2">
            <a:extLst>
              <a:ext uri="{FF2B5EF4-FFF2-40B4-BE49-F238E27FC236}">
                <a16:creationId xmlns:a16="http://schemas.microsoft.com/office/drawing/2014/main" id="{B8FB809F-B714-4043-8396-8C06B89C2935}"/>
              </a:ext>
            </a:extLst>
          </p:cNvPr>
          <p:cNvSpPr>
            <a:spLocks noGrp="1"/>
          </p:cNvSpPr>
          <p:nvPr>
            <p:ph idx="1"/>
          </p:nvPr>
        </p:nvSpPr>
        <p:spPr/>
        <p:txBody>
          <a:bodyPr/>
          <a:lstStyle/>
          <a:p>
            <a:r>
              <a:rPr lang="ro-RO" dirty="0"/>
              <a:t>Mojito-ul este ca o băutură </a:t>
            </a:r>
            <a:r>
              <a:rPr lang="en-US" dirty="0"/>
              <a:t>“</a:t>
            </a:r>
            <a:r>
              <a:rPr lang="en-US" dirty="0" err="1"/>
              <a:t>tradi</a:t>
            </a:r>
            <a:r>
              <a:rPr lang="ro-RO" dirty="0"/>
              <a:t>ț</a:t>
            </a:r>
            <a:r>
              <a:rPr lang="en-US" dirty="0" err="1"/>
              <a:t>ional</a:t>
            </a:r>
            <a:r>
              <a:rPr lang="ro-RO" dirty="0"/>
              <a:t>ă</a:t>
            </a:r>
            <a:r>
              <a:rPr lang="en-US" dirty="0"/>
              <a:t>”</a:t>
            </a:r>
            <a:r>
              <a:rPr lang="ro-RO" dirty="0"/>
              <a:t> în Havana la fel și cocktailurile și romul.</a:t>
            </a:r>
          </a:p>
        </p:txBody>
      </p:sp>
      <p:pic>
        <p:nvPicPr>
          <p:cNvPr id="5" name="Picture 4">
            <a:extLst>
              <a:ext uri="{FF2B5EF4-FFF2-40B4-BE49-F238E27FC236}">
                <a16:creationId xmlns:a16="http://schemas.microsoft.com/office/drawing/2014/main" id="{8E8E5927-F4F3-407F-A092-0834DC692505}"/>
              </a:ext>
            </a:extLst>
          </p:cNvPr>
          <p:cNvPicPr>
            <a:picLocks noChangeAspect="1"/>
          </p:cNvPicPr>
          <p:nvPr/>
        </p:nvPicPr>
        <p:blipFill>
          <a:blip r:embed="rId2"/>
          <a:stretch>
            <a:fillRect/>
          </a:stretch>
        </p:blipFill>
        <p:spPr>
          <a:xfrm>
            <a:off x="5885577" y="2525992"/>
            <a:ext cx="3048000" cy="3048000"/>
          </a:xfrm>
          <a:prstGeom prst="rect">
            <a:avLst/>
          </a:prstGeom>
        </p:spPr>
      </p:pic>
      <p:pic>
        <p:nvPicPr>
          <p:cNvPr id="6" name="Picture 5">
            <a:extLst>
              <a:ext uri="{FF2B5EF4-FFF2-40B4-BE49-F238E27FC236}">
                <a16:creationId xmlns:a16="http://schemas.microsoft.com/office/drawing/2014/main" id="{071462C2-E7D8-4610-859F-FEF8FA245F41}"/>
              </a:ext>
            </a:extLst>
          </p:cNvPr>
          <p:cNvPicPr>
            <a:picLocks noChangeAspect="1"/>
          </p:cNvPicPr>
          <p:nvPr/>
        </p:nvPicPr>
        <p:blipFill>
          <a:blip r:embed="rId3"/>
          <a:stretch>
            <a:fillRect/>
          </a:stretch>
        </p:blipFill>
        <p:spPr>
          <a:xfrm>
            <a:off x="1682483" y="3040659"/>
            <a:ext cx="3665989" cy="3207740"/>
          </a:xfrm>
          <a:prstGeom prst="rect">
            <a:avLst/>
          </a:prstGeom>
        </p:spPr>
      </p:pic>
    </p:spTree>
    <p:extLst>
      <p:ext uri="{BB962C8B-B14F-4D97-AF65-F5344CB8AC3E}">
        <p14:creationId xmlns:p14="http://schemas.microsoft.com/office/powerpoint/2010/main" val="26043225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012DB-304F-40C6-AED3-82EBB5A37834}"/>
              </a:ext>
            </a:extLst>
          </p:cNvPr>
          <p:cNvSpPr>
            <a:spLocks noGrp="1"/>
          </p:cNvSpPr>
          <p:nvPr>
            <p:ph type="title"/>
          </p:nvPr>
        </p:nvSpPr>
        <p:spPr>
          <a:xfrm>
            <a:off x="646111" y="452717"/>
            <a:ext cx="9630403" cy="1569029"/>
          </a:xfrm>
        </p:spPr>
        <p:txBody>
          <a:bodyPr/>
          <a:lstStyle/>
          <a:p>
            <a:r>
              <a:rPr lang="en-US" dirty="0" err="1"/>
              <a:t>Locuri</a:t>
            </a:r>
            <a:r>
              <a:rPr lang="en-US" dirty="0"/>
              <a:t> de </a:t>
            </a:r>
            <a:r>
              <a:rPr lang="en-US" dirty="0" err="1"/>
              <a:t>vizitat</a:t>
            </a:r>
            <a:r>
              <a:rPr lang="en-US" dirty="0"/>
              <a:t> </a:t>
            </a:r>
            <a:r>
              <a:rPr lang="ro-RO" dirty="0"/>
              <a:t>în Havana</a:t>
            </a:r>
            <a:br>
              <a:rPr lang="ro-RO" dirty="0"/>
            </a:br>
            <a:r>
              <a:rPr lang="ro-RO" sz="2800" dirty="0"/>
              <a:t>Marele Teatru din Havana(Gran Teatro de la Habana)</a:t>
            </a:r>
          </a:p>
        </p:txBody>
      </p:sp>
      <p:sp>
        <p:nvSpPr>
          <p:cNvPr id="3" name="Content Placeholder 2">
            <a:extLst>
              <a:ext uri="{FF2B5EF4-FFF2-40B4-BE49-F238E27FC236}">
                <a16:creationId xmlns:a16="http://schemas.microsoft.com/office/drawing/2014/main" id="{1D843CED-3E46-4AA3-A0BA-2A445A68BED9}"/>
              </a:ext>
            </a:extLst>
          </p:cNvPr>
          <p:cNvSpPr>
            <a:spLocks noGrp="1"/>
          </p:cNvSpPr>
          <p:nvPr>
            <p:ph idx="1"/>
          </p:nvPr>
        </p:nvSpPr>
        <p:spPr>
          <a:xfrm>
            <a:off x="1174459" y="1635854"/>
            <a:ext cx="8875394" cy="4612546"/>
          </a:xfrm>
        </p:spPr>
        <p:txBody>
          <a:bodyPr/>
          <a:lstStyle/>
          <a:p>
            <a:r>
              <a:rPr lang="ro-RO" dirty="0"/>
              <a:t>Este cea mai veche construcție din America latină.</a:t>
            </a:r>
          </a:p>
          <a:p>
            <a:r>
              <a:rPr lang="ro-RO" dirty="0"/>
              <a:t>A fost inaugurat în 18 februarie 1838 , atunci având numele </a:t>
            </a:r>
            <a:r>
              <a:rPr lang="en-US" dirty="0"/>
              <a:t>,,Gran Teatro de Tac</a:t>
            </a:r>
            <a:r>
              <a:rPr lang="hu-HU" dirty="0"/>
              <a:t>őn</a:t>
            </a:r>
            <a:r>
              <a:rPr lang="en-US" dirty="0"/>
              <a:t>”</a:t>
            </a:r>
            <a:r>
              <a:rPr lang="ro-RO" dirty="0"/>
              <a:t>.</a:t>
            </a:r>
          </a:p>
          <a:p>
            <a:r>
              <a:rPr lang="ro-RO" dirty="0"/>
              <a:t>La scurt timp după inaugurarea teatrului a fost recunoscută la nivel mondial datorită sălii de spectacol și a artiștilor foarte cunoscuți care au urcat pe scena acestui teatru.</a:t>
            </a:r>
          </a:p>
          <a:p>
            <a:r>
              <a:rPr lang="ro-RO" dirty="0"/>
              <a:t>În istoria lui a avut mai multe nume</a:t>
            </a:r>
            <a:r>
              <a:rPr lang="en-US" dirty="0"/>
              <a:t>: ,,Gran Teatro Nacional” , ,,Teatro Estrada Palma” , ,,Teatro Garcia Lorca”.</a:t>
            </a:r>
            <a:endParaRPr lang="ro-RO" dirty="0"/>
          </a:p>
          <a:p>
            <a:r>
              <a:rPr lang="ro-RO" dirty="0"/>
              <a:t>În 1915 și-a redeschis porțile după reabilitare , fiind unul dintre reprezentanții de artă lirică din acea epocă.</a:t>
            </a:r>
          </a:p>
          <a:p>
            <a:r>
              <a:rPr lang="ro-RO" dirty="0"/>
              <a:t>În prezent constituie una dintre cele mai soptuase exponente de arhitectură din capitala Cubei.</a:t>
            </a:r>
          </a:p>
        </p:txBody>
      </p:sp>
    </p:spTree>
    <p:extLst>
      <p:ext uri="{BB962C8B-B14F-4D97-AF65-F5344CB8AC3E}">
        <p14:creationId xmlns:p14="http://schemas.microsoft.com/office/powerpoint/2010/main" val="41249553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3596B-4369-4E48-B684-1932C29B24AB}"/>
              </a:ext>
            </a:extLst>
          </p:cNvPr>
          <p:cNvSpPr>
            <a:spLocks noGrp="1"/>
          </p:cNvSpPr>
          <p:nvPr>
            <p:ph type="title"/>
          </p:nvPr>
        </p:nvSpPr>
        <p:spPr/>
        <p:txBody>
          <a:bodyPr/>
          <a:lstStyle/>
          <a:p>
            <a:endParaRPr lang="ro-RO"/>
          </a:p>
        </p:txBody>
      </p:sp>
      <p:sp>
        <p:nvSpPr>
          <p:cNvPr id="5" name="AutoShape 2" descr="Imagini pentru gran teatro de la habana">
            <a:extLst>
              <a:ext uri="{FF2B5EF4-FFF2-40B4-BE49-F238E27FC236}">
                <a16:creationId xmlns:a16="http://schemas.microsoft.com/office/drawing/2014/main" id="{0B782268-3F0F-4093-BE35-881EACD09BC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o-RO"/>
          </a:p>
        </p:txBody>
      </p:sp>
      <p:pic>
        <p:nvPicPr>
          <p:cNvPr id="6" name="Picture 5">
            <a:extLst>
              <a:ext uri="{FF2B5EF4-FFF2-40B4-BE49-F238E27FC236}">
                <a16:creationId xmlns:a16="http://schemas.microsoft.com/office/drawing/2014/main" id="{497980F4-869B-4BAA-B7B8-B15D950E9BAF}"/>
              </a:ext>
            </a:extLst>
          </p:cNvPr>
          <p:cNvPicPr>
            <a:picLocks noChangeAspect="1"/>
          </p:cNvPicPr>
          <p:nvPr/>
        </p:nvPicPr>
        <p:blipFill>
          <a:blip r:embed="rId2"/>
          <a:stretch>
            <a:fillRect/>
          </a:stretch>
        </p:blipFill>
        <p:spPr>
          <a:xfrm>
            <a:off x="6434357" y="3182722"/>
            <a:ext cx="5192234" cy="3459504"/>
          </a:xfrm>
          <a:prstGeom prst="rect">
            <a:avLst/>
          </a:prstGeom>
        </p:spPr>
      </p:pic>
      <p:pic>
        <p:nvPicPr>
          <p:cNvPr id="8" name="Content Placeholder 7">
            <a:extLst>
              <a:ext uri="{FF2B5EF4-FFF2-40B4-BE49-F238E27FC236}">
                <a16:creationId xmlns:a16="http://schemas.microsoft.com/office/drawing/2014/main" id="{A450A9FE-C0EE-4320-A472-E5CCA5752CED}"/>
              </a:ext>
            </a:extLst>
          </p:cNvPr>
          <p:cNvPicPr>
            <a:picLocks noGrp="1" noChangeAspect="1"/>
          </p:cNvPicPr>
          <p:nvPr>
            <p:ph idx="1"/>
          </p:nvPr>
        </p:nvPicPr>
        <p:blipFill>
          <a:blip r:embed="rId3"/>
          <a:stretch>
            <a:fillRect/>
          </a:stretch>
        </p:blipFill>
        <p:spPr>
          <a:xfrm>
            <a:off x="384113" y="165440"/>
            <a:ext cx="5957265" cy="4037444"/>
          </a:xfrm>
          <a:prstGeom prst="rect">
            <a:avLst/>
          </a:prstGeom>
        </p:spPr>
      </p:pic>
    </p:spTree>
    <p:extLst>
      <p:ext uri="{BB962C8B-B14F-4D97-AF65-F5344CB8AC3E}">
        <p14:creationId xmlns:p14="http://schemas.microsoft.com/office/powerpoint/2010/main" val="1140670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6E78A-42CC-4660-BDD6-D5F07962546E}"/>
              </a:ext>
            </a:extLst>
          </p:cNvPr>
          <p:cNvSpPr>
            <a:spLocks noGrp="1"/>
          </p:cNvSpPr>
          <p:nvPr>
            <p:ph type="title"/>
          </p:nvPr>
        </p:nvSpPr>
        <p:spPr/>
        <p:txBody>
          <a:bodyPr/>
          <a:lstStyle/>
          <a:p>
            <a:r>
              <a:rPr lang="ro-RO" dirty="0"/>
              <a:t>Un nou loc pentru cele mai bune priveliști din Vechea Havană</a:t>
            </a:r>
          </a:p>
        </p:txBody>
      </p:sp>
      <p:sp>
        <p:nvSpPr>
          <p:cNvPr id="3" name="Content Placeholder 2">
            <a:extLst>
              <a:ext uri="{FF2B5EF4-FFF2-40B4-BE49-F238E27FC236}">
                <a16:creationId xmlns:a16="http://schemas.microsoft.com/office/drawing/2014/main" id="{13B81D74-2FDB-4A2E-A008-E7649935A29F}"/>
              </a:ext>
            </a:extLst>
          </p:cNvPr>
          <p:cNvSpPr>
            <a:spLocks noGrp="1"/>
          </p:cNvSpPr>
          <p:nvPr>
            <p:ph idx="1"/>
          </p:nvPr>
        </p:nvSpPr>
        <p:spPr/>
        <p:txBody>
          <a:bodyPr/>
          <a:lstStyle/>
          <a:p>
            <a:r>
              <a:rPr lang="ro-RO" dirty="0"/>
              <a:t>Hotelul Gran Manzana Kempinski la Habana s-a deschis în Havana.</a:t>
            </a:r>
          </a:p>
          <a:p>
            <a:r>
              <a:rPr lang="ro-RO" dirty="0"/>
              <a:t>Este hotelul de lux cu 5 stele </a:t>
            </a:r>
          </a:p>
        </p:txBody>
      </p:sp>
    </p:spTree>
    <p:extLst>
      <p:ext uri="{BB962C8B-B14F-4D97-AF65-F5344CB8AC3E}">
        <p14:creationId xmlns:p14="http://schemas.microsoft.com/office/powerpoint/2010/main" val="2972045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D4069-4ABE-423F-BDDB-CA949FC59B30}"/>
              </a:ext>
            </a:extLst>
          </p:cNvPr>
          <p:cNvSpPr>
            <a:spLocks noGrp="1"/>
          </p:cNvSpPr>
          <p:nvPr>
            <p:ph type="title"/>
          </p:nvPr>
        </p:nvSpPr>
        <p:spPr/>
        <p:txBody>
          <a:bodyPr/>
          <a:lstStyle/>
          <a:p>
            <a:r>
              <a:rPr lang="ro-RO" dirty="0"/>
              <a:t>GENERALITĂȚI</a:t>
            </a:r>
          </a:p>
        </p:txBody>
      </p:sp>
      <p:sp>
        <p:nvSpPr>
          <p:cNvPr id="3" name="Content Placeholder 2">
            <a:extLst>
              <a:ext uri="{FF2B5EF4-FFF2-40B4-BE49-F238E27FC236}">
                <a16:creationId xmlns:a16="http://schemas.microsoft.com/office/drawing/2014/main" id="{982026BB-00FF-4F4A-B543-46EB539723DE}"/>
              </a:ext>
            </a:extLst>
          </p:cNvPr>
          <p:cNvSpPr>
            <a:spLocks noGrp="1"/>
          </p:cNvSpPr>
          <p:nvPr>
            <p:ph idx="1"/>
          </p:nvPr>
        </p:nvSpPr>
        <p:spPr/>
        <p:txBody>
          <a:bodyPr/>
          <a:lstStyle/>
          <a:p>
            <a:r>
              <a:rPr lang="ro-RO" dirty="0"/>
              <a:t>Havanna (în spaniolă: La Habana) este capitala, un oraș-port major, provincie și principalul centru comercial al Cubei. Cu o populație de 2,1 milioane de locuitori, și o suprafață totală de 728,26 km2 − Havana este cel mai mare oraș din Cuba atât după suprafață cât și după numărul populației, dar și cea mai mare zonă metropolitană din Caraibe.Orașul a fost fondat în 16 noiembrie 1519 de conquistadorul spaniol Diego Velázquez de Cuéllar. Havana are 2.201.610 de locuitori (2002), fiind al patrulea oraș ca mărime din Caraibe după Caracas și Maracaibo (din Venezuela) precum și Santo Domingo (din Republica Dominicană). Partea veche a orașului Havana se află din 1982 pe lista de locuri din patrimoniul mondial.</a:t>
            </a:r>
          </a:p>
        </p:txBody>
      </p:sp>
    </p:spTree>
    <p:extLst>
      <p:ext uri="{BB962C8B-B14F-4D97-AF65-F5344CB8AC3E}">
        <p14:creationId xmlns:p14="http://schemas.microsoft.com/office/powerpoint/2010/main" val="9696669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F1FAF-B92B-4A9E-9818-E2ED47F737B5}"/>
              </a:ext>
            </a:extLst>
          </p:cNvPr>
          <p:cNvSpPr>
            <a:spLocks noGrp="1"/>
          </p:cNvSpPr>
          <p:nvPr>
            <p:ph type="title"/>
          </p:nvPr>
        </p:nvSpPr>
        <p:spPr>
          <a:xfrm>
            <a:off x="646111" y="452718"/>
            <a:ext cx="9404723" cy="45719"/>
          </a:xfrm>
        </p:spPr>
        <p:txBody>
          <a:bodyPr/>
          <a:lstStyle/>
          <a:p>
            <a:endParaRPr lang="ro-RO" dirty="0"/>
          </a:p>
        </p:txBody>
      </p:sp>
      <p:sp>
        <p:nvSpPr>
          <p:cNvPr id="3" name="Content Placeholder 2">
            <a:extLst>
              <a:ext uri="{FF2B5EF4-FFF2-40B4-BE49-F238E27FC236}">
                <a16:creationId xmlns:a16="http://schemas.microsoft.com/office/drawing/2014/main" id="{04450146-9987-488A-A4E6-73407434B0A1}"/>
              </a:ext>
            </a:extLst>
          </p:cNvPr>
          <p:cNvSpPr>
            <a:spLocks noGrp="1"/>
          </p:cNvSpPr>
          <p:nvPr>
            <p:ph idx="1"/>
          </p:nvPr>
        </p:nvSpPr>
        <p:spPr>
          <a:xfrm>
            <a:off x="1103312" y="498438"/>
            <a:ext cx="8946541" cy="5749962"/>
          </a:xfrm>
        </p:spPr>
        <p:txBody>
          <a:bodyPr>
            <a:normAutofit fontScale="77500" lnSpcReduction="20000"/>
          </a:bodyPr>
          <a:lstStyle/>
          <a:p>
            <a:r>
              <a:rPr lang="ro-RO" sz="2800" dirty="0"/>
              <a:t>Havana este împărțit în 15 cartiere:</a:t>
            </a:r>
          </a:p>
          <a:p>
            <a:endParaRPr lang="ro-RO" sz="2800" dirty="0"/>
          </a:p>
          <a:p>
            <a:r>
              <a:rPr lang="ro-RO" dirty="0"/>
              <a:t>Arroyo Naranjo</a:t>
            </a:r>
          </a:p>
          <a:p>
            <a:r>
              <a:rPr lang="ro-RO" dirty="0"/>
              <a:t>Boyeros</a:t>
            </a:r>
          </a:p>
          <a:p>
            <a:r>
              <a:rPr lang="ro-RO" dirty="0"/>
              <a:t>Centro Habana</a:t>
            </a:r>
          </a:p>
          <a:p>
            <a:r>
              <a:rPr lang="ro-RO" dirty="0"/>
              <a:t>Cerro</a:t>
            </a:r>
          </a:p>
          <a:p>
            <a:r>
              <a:rPr lang="ro-RO" dirty="0"/>
              <a:t>Cotorro</a:t>
            </a:r>
          </a:p>
          <a:p>
            <a:r>
              <a:rPr lang="ro-RO" dirty="0"/>
              <a:t>Diez de Octubre</a:t>
            </a:r>
          </a:p>
          <a:p>
            <a:r>
              <a:rPr lang="ro-RO" dirty="0"/>
              <a:t>Guanabacoa</a:t>
            </a:r>
          </a:p>
          <a:p>
            <a:r>
              <a:rPr lang="ro-RO" dirty="0"/>
              <a:t>La Habana del Este</a:t>
            </a:r>
          </a:p>
          <a:p>
            <a:r>
              <a:rPr lang="ro-RO" dirty="0"/>
              <a:t>La Habana Vieja (orașul vechi)</a:t>
            </a:r>
          </a:p>
          <a:p>
            <a:r>
              <a:rPr lang="ro-RO" dirty="0"/>
              <a:t>La Lisa</a:t>
            </a:r>
          </a:p>
          <a:p>
            <a:r>
              <a:rPr lang="ro-RO" dirty="0"/>
              <a:t>Marianao</a:t>
            </a:r>
          </a:p>
          <a:p>
            <a:r>
              <a:rPr lang="ro-RO" dirty="0"/>
              <a:t>Playa (cu cartierul Miramar)</a:t>
            </a:r>
          </a:p>
          <a:p>
            <a:r>
              <a:rPr lang="ro-RO" dirty="0"/>
              <a:t>Plaza de la Revolución (cu renumitul cartier Vedado)</a:t>
            </a:r>
          </a:p>
          <a:p>
            <a:r>
              <a:rPr lang="ro-RO" dirty="0"/>
              <a:t>Regla</a:t>
            </a:r>
          </a:p>
          <a:p>
            <a:r>
              <a:rPr lang="ro-RO" dirty="0"/>
              <a:t>San Miguel del Padrón</a:t>
            </a:r>
          </a:p>
        </p:txBody>
      </p:sp>
      <p:pic>
        <p:nvPicPr>
          <p:cNvPr id="4" name="Picture 3">
            <a:extLst>
              <a:ext uri="{FF2B5EF4-FFF2-40B4-BE49-F238E27FC236}">
                <a16:creationId xmlns:a16="http://schemas.microsoft.com/office/drawing/2014/main" id="{CF9DF140-0773-4CD5-A32B-AE6AC23A3D53}"/>
              </a:ext>
            </a:extLst>
          </p:cNvPr>
          <p:cNvPicPr>
            <a:picLocks noChangeAspect="1"/>
          </p:cNvPicPr>
          <p:nvPr/>
        </p:nvPicPr>
        <p:blipFill>
          <a:blip r:embed="rId2"/>
          <a:stretch>
            <a:fillRect/>
          </a:stretch>
        </p:blipFill>
        <p:spPr>
          <a:xfrm>
            <a:off x="4647501" y="822121"/>
            <a:ext cx="4924338" cy="2974317"/>
          </a:xfrm>
          <a:prstGeom prst="rect">
            <a:avLst/>
          </a:prstGeom>
        </p:spPr>
      </p:pic>
    </p:spTree>
    <p:extLst>
      <p:ext uri="{BB962C8B-B14F-4D97-AF65-F5344CB8AC3E}">
        <p14:creationId xmlns:p14="http://schemas.microsoft.com/office/powerpoint/2010/main" val="409309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067CF-8AFA-4453-9313-F8C5D53F3BF1}"/>
              </a:ext>
            </a:extLst>
          </p:cNvPr>
          <p:cNvSpPr>
            <a:spLocks noGrp="1"/>
          </p:cNvSpPr>
          <p:nvPr>
            <p:ph type="title"/>
          </p:nvPr>
        </p:nvSpPr>
        <p:spPr/>
        <p:txBody>
          <a:bodyPr/>
          <a:lstStyle/>
          <a:p>
            <a:endParaRPr lang="ro-RO"/>
          </a:p>
        </p:txBody>
      </p:sp>
      <p:pic>
        <p:nvPicPr>
          <p:cNvPr id="4" name="Content Placeholder 3">
            <a:extLst>
              <a:ext uri="{FF2B5EF4-FFF2-40B4-BE49-F238E27FC236}">
                <a16:creationId xmlns:a16="http://schemas.microsoft.com/office/drawing/2014/main" id="{1CDA28D9-3649-4A59-AF42-118D97282C3E}"/>
              </a:ext>
            </a:extLst>
          </p:cNvPr>
          <p:cNvPicPr>
            <a:picLocks noGrp="1" noChangeAspect="1"/>
          </p:cNvPicPr>
          <p:nvPr>
            <p:ph idx="1"/>
          </p:nvPr>
        </p:nvPicPr>
        <p:blipFill>
          <a:blip r:embed="rId2"/>
          <a:stretch>
            <a:fillRect/>
          </a:stretch>
        </p:blipFill>
        <p:spPr>
          <a:xfrm>
            <a:off x="2387716" y="911735"/>
            <a:ext cx="6882117" cy="4666943"/>
          </a:xfrm>
          <a:prstGeom prst="rect">
            <a:avLst/>
          </a:prstGeom>
        </p:spPr>
      </p:pic>
    </p:spTree>
    <p:extLst>
      <p:ext uri="{BB962C8B-B14F-4D97-AF65-F5344CB8AC3E}">
        <p14:creationId xmlns:p14="http://schemas.microsoft.com/office/powerpoint/2010/main" val="1254165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C207B-26AD-4659-9282-B96039EC27B6}"/>
              </a:ext>
            </a:extLst>
          </p:cNvPr>
          <p:cNvSpPr>
            <a:spLocks noGrp="1"/>
          </p:cNvSpPr>
          <p:nvPr>
            <p:ph type="title"/>
          </p:nvPr>
        </p:nvSpPr>
        <p:spPr/>
        <p:txBody>
          <a:bodyPr/>
          <a:lstStyle/>
          <a:p>
            <a:r>
              <a:rPr lang="ro-RO" dirty="0"/>
              <a:t>ISTORIA</a:t>
            </a:r>
          </a:p>
        </p:txBody>
      </p:sp>
      <p:sp>
        <p:nvSpPr>
          <p:cNvPr id="3" name="Content Placeholder 2">
            <a:extLst>
              <a:ext uri="{FF2B5EF4-FFF2-40B4-BE49-F238E27FC236}">
                <a16:creationId xmlns:a16="http://schemas.microsoft.com/office/drawing/2014/main" id="{93D47B56-82CC-4E5A-8F6C-6BEAD4BBF130}"/>
              </a:ext>
            </a:extLst>
          </p:cNvPr>
          <p:cNvSpPr>
            <a:spLocks noGrp="1"/>
          </p:cNvSpPr>
          <p:nvPr>
            <p:ph idx="1"/>
          </p:nvPr>
        </p:nvSpPr>
        <p:spPr/>
        <p:txBody>
          <a:bodyPr/>
          <a:lstStyle/>
          <a:p>
            <a:r>
              <a:rPr lang="ro-RO" dirty="0"/>
              <a:t>Orașul a fost fondat în 1515 într-un loc aflat în apropierea actualului oraș Batabanó. În 1519 Havana a fost mutată pe locația prezentă. Orașul s-a dezvoltat datorită poziției sale geografice într-un important port comercial și militar.</a:t>
            </a:r>
          </a:p>
          <a:p>
            <a:endParaRPr lang="ro-RO" dirty="0"/>
          </a:p>
          <a:p>
            <a:r>
              <a:rPr lang="ro-RO" dirty="0"/>
              <a:t>Orașul a avut mult de suferit din cauza piraților care erau atrași de navele spaniole și încărcătura lor: în 1538 a fost ars, în 1553 și 1555 a fost jefuit. În 1607 a devenit capitala coloniei spaniole Cuba. În 1762 a fost cucerită de Marea Britanie și cedată înapoi pentru Florida.</a:t>
            </a:r>
          </a:p>
        </p:txBody>
      </p:sp>
    </p:spTree>
    <p:extLst>
      <p:ext uri="{BB962C8B-B14F-4D97-AF65-F5344CB8AC3E}">
        <p14:creationId xmlns:p14="http://schemas.microsoft.com/office/powerpoint/2010/main" val="879785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13B4C-9D44-4134-A58A-D99C481FB5D9}"/>
              </a:ext>
            </a:extLst>
          </p:cNvPr>
          <p:cNvSpPr>
            <a:spLocks noGrp="1"/>
          </p:cNvSpPr>
          <p:nvPr>
            <p:ph type="title"/>
          </p:nvPr>
        </p:nvSpPr>
        <p:spPr/>
        <p:txBody>
          <a:bodyPr/>
          <a:lstStyle/>
          <a:p>
            <a:r>
              <a:rPr lang="ro-RO" dirty="0"/>
              <a:t>PERSONALITĂȚI</a:t>
            </a:r>
          </a:p>
        </p:txBody>
      </p:sp>
      <p:sp>
        <p:nvSpPr>
          <p:cNvPr id="3" name="Content Placeholder 2">
            <a:extLst>
              <a:ext uri="{FF2B5EF4-FFF2-40B4-BE49-F238E27FC236}">
                <a16:creationId xmlns:a16="http://schemas.microsoft.com/office/drawing/2014/main" id="{AB858B8E-AF42-493F-B8B1-C209483EDB78}"/>
              </a:ext>
            </a:extLst>
          </p:cNvPr>
          <p:cNvSpPr>
            <a:spLocks noGrp="1"/>
          </p:cNvSpPr>
          <p:nvPr>
            <p:ph idx="1"/>
          </p:nvPr>
        </p:nvSpPr>
        <p:spPr>
          <a:xfrm>
            <a:off x="1103312" y="1661020"/>
            <a:ext cx="8946541" cy="4587379"/>
          </a:xfrm>
        </p:spPr>
        <p:txBody>
          <a:bodyPr>
            <a:noAutofit/>
          </a:bodyPr>
          <a:lstStyle/>
          <a:p>
            <a:r>
              <a:rPr lang="ro-RO" sz="1200" dirty="0"/>
              <a:t>Juan Almeida, revoluționar și politician</a:t>
            </a:r>
          </a:p>
          <a:p>
            <a:r>
              <a:rPr lang="ro-RO" sz="1200" dirty="0"/>
              <a:t>Miguel Barnet, poet și etnolog</a:t>
            </a:r>
          </a:p>
          <a:p>
            <a:r>
              <a:rPr lang="ro-RO" sz="1200" dirty="0"/>
              <a:t>Sergio Fernández Barroso, compozitor</a:t>
            </a:r>
          </a:p>
          <a:p>
            <a:r>
              <a:rPr lang="ro-RO" sz="1200" dirty="0"/>
              <a:t>Jorge Bolet, pianist</a:t>
            </a:r>
          </a:p>
          <a:p>
            <a:r>
              <a:rPr lang="ro-RO" sz="1200" dirty="0"/>
              <a:t>Leo Brouwer, ghitarist și compozitor</a:t>
            </a:r>
          </a:p>
          <a:p>
            <a:r>
              <a:rPr lang="ro-RO" sz="1200" dirty="0"/>
              <a:t>Martha Beatriz Roque Cabello, economistă și apărătoare de drepturile omului</a:t>
            </a:r>
          </a:p>
          <a:p>
            <a:r>
              <a:rPr lang="ro-RO" sz="1200" dirty="0"/>
              <a:t>José Raúl Capablanca, campion mondial în șah</a:t>
            </a:r>
          </a:p>
          <a:p>
            <a:r>
              <a:rPr lang="ro-RO" sz="1200" dirty="0"/>
              <a:t>Alejo Carpentier, scriitor cuban-francez</a:t>
            </a:r>
          </a:p>
          <a:p>
            <a:r>
              <a:rPr lang="ro-RO" sz="1200" dirty="0"/>
              <a:t>Camilo Cienfuegos, revoluționar cubanez</a:t>
            </a:r>
          </a:p>
          <a:p>
            <a:r>
              <a:rPr lang="ro-RO" sz="1200" dirty="0"/>
              <a:t>Celia Cruz, cântăreață</a:t>
            </a:r>
          </a:p>
          <a:p>
            <a:r>
              <a:rPr lang="ro-RO" sz="1200" dirty="0"/>
              <a:t>Leinier Domínguez, campion mondial în șah</a:t>
            </a:r>
          </a:p>
          <a:p>
            <a:r>
              <a:rPr lang="ro-RO" sz="1200" dirty="0"/>
              <a:t>Gloria Estefan, cântăreață</a:t>
            </a:r>
          </a:p>
          <a:p>
            <a:r>
              <a:rPr lang="ro-RO" sz="1200" dirty="0"/>
              <a:t>Andy Garcia, actor</a:t>
            </a:r>
          </a:p>
          <a:p>
            <a:r>
              <a:rPr lang="ro-RO" sz="1200" dirty="0"/>
              <a:t>Sergio Vitier García-Marruz, compozitor</a:t>
            </a:r>
          </a:p>
          <a:p>
            <a:r>
              <a:rPr lang="ro-RO" sz="1200" dirty="0"/>
              <a:t>Franky Gee, cântăreț american și rapper</a:t>
            </a:r>
          </a:p>
          <a:p>
            <a:r>
              <a:rPr lang="ro-RO" sz="1200" dirty="0"/>
              <a:t>Aleida Guevara, politician</a:t>
            </a:r>
          </a:p>
        </p:txBody>
      </p:sp>
      <p:pic>
        <p:nvPicPr>
          <p:cNvPr id="4" name="Picture 3">
            <a:extLst>
              <a:ext uri="{FF2B5EF4-FFF2-40B4-BE49-F238E27FC236}">
                <a16:creationId xmlns:a16="http://schemas.microsoft.com/office/drawing/2014/main" id="{4608BFD1-FCAF-419D-B13F-FA259E8C70FE}"/>
              </a:ext>
            </a:extLst>
          </p:cNvPr>
          <p:cNvPicPr>
            <a:picLocks noChangeAspect="1"/>
          </p:cNvPicPr>
          <p:nvPr/>
        </p:nvPicPr>
        <p:blipFill>
          <a:blip r:embed="rId2"/>
          <a:stretch>
            <a:fillRect/>
          </a:stretch>
        </p:blipFill>
        <p:spPr>
          <a:xfrm>
            <a:off x="5576582" y="3632433"/>
            <a:ext cx="5312328" cy="3045204"/>
          </a:xfrm>
          <a:prstGeom prst="rect">
            <a:avLst/>
          </a:prstGeom>
        </p:spPr>
      </p:pic>
    </p:spTree>
    <p:extLst>
      <p:ext uri="{BB962C8B-B14F-4D97-AF65-F5344CB8AC3E}">
        <p14:creationId xmlns:p14="http://schemas.microsoft.com/office/powerpoint/2010/main" val="2597817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D0072-016B-4577-9918-502BF6E50B2A}"/>
              </a:ext>
            </a:extLst>
          </p:cNvPr>
          <p:cNvSpPr>
            <a:spLocks noGrp="1"/>
          </p:cNvSpPr>
          <p:nvPr>
            <p:ph type="title"/>
          </p:nvPr>
        </p:nvSpPr>
        <p:spPr/>
        <p:txBody>
          <a:bodyPr/>
          <a:lstStyle/>
          <a:p>
            <a:r>
              <a:rPr lang="ro-RO" dirty="0"/>
              <a:t>CLIMA</a:t>
            </a:r>
          </a:p>
        </p:txBody>
      </p:sp>
      <p:sp>
        <p:nvSpPr>
          <p:cNvPr id="3" name="Content Placeholder 2">
            <a:extLst>
              <a:ext uri="{FF2B5EF4-FFF2-40B4-BE49-F238E27FC236}">
                <a16:creationId xmlns:a16="http://schemas.microsoft.com/office/drawing/2014/main" id="{6AE097AF-B9E7-4936-B4DD-874C0A567BB6}"/>
              </a:ext>
            </a:extLst>
          </p:cNvPr>
          <p:cNvSpPr>
            <a:spLocks noGrp="1"/>
          </p:cNvSpPr>
          <p:nvPr>
            <p:ph idx="1"/>
          </p:nvPr>
        </p:nvSpPr>
        <p:spPr/>
        <p:txBody>
          <a:bodyPr>
            <a:normAutofit fontScale="85000" lnSpcReduction="20000"/>
          </a:bodyPr>
          <a:lstStyle/>
          <a:p>
            <a:r>
              <a:rPr lang="ro-RO" dirty="0"/>
              <a:t>Cuba se află în zona de climă tropicală, bucurându-se de o vreme foarte plăcută în tot timpul anului. În plus, clima Cubei este influenţată şi de Curentul Golfului. Anul are numai două anotimpuri, unul cald şi uscat, din mai până în septembrie, şi unul ploios, din octombrie până în martie. Nici anotimpul ploios nu este însă atât de umed cum arată denumirea lui – ploile cele mai abundente se înregistrază în lunile octombrie, noiembrie şi mai. Acestea sunt în general sub formă de aversă, după care cerul se înseninează. Temperaturile medii anuale sunt foarte plăcute, variind în jur de 25 °C de grade, iar temperatura apei nu scade de obicei sub 24 °C. </a:t>
            </a:r>
          </a:p>
          <a:p>
            <a:endParaRPr lang="ro-RO" dirty="0"/>
          </a:p>
          <a:p>
            <a:r>
              <a:rPr lang="ro-RO" dirty="0"/>
              <a:t>Întregul teritoriu al Cubei este influenţat în tot timpul anului de bătaia vânturilor numite pasat. În general, regiunile estice ale Cubei sunt mai calde decît cele vestice. Cantitatea anuală de precipitaţii este în jur de 1375 mm în anotimpul ploios iar în afara acestuia numai de cca 300 mm. În frumoasa Cubă se înreagistrează şi uragane, mai slabe decât în alte părţi, în sezonul ploios, în lunile septembrie şi octombrie. Viteza vântului poate atinge uneori şi 250 de kilometri pe oră, acesta fiind de multe ori însoţit şi de ploi abundente. </a:t>
            </a:r>
          </a:p>
          <a:p>
            <a:endParaRPr lang="ro-RO" dirty="0"/>
          </a:p>
        </p:txBody>
      </p:sp>
    </p:spTree>
    <p:extLst>
      <p:ext uri="{BB962C8B-B14F-4D97-AF65-F5344CB8AC3E}">
        <p14:creationId xmlns:p14="http://schemas.microsoft.com/office/powerpoint/2010/main" val="435304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8C1F6-553E-414E-9D11-624B9FAAC3E9}"/>
              </a:ext>
            </a:extLst>
          </p:cNvPr>
          <p:cNvSpPr>
            <a:spLocks noGrp="1"/>
          </p:cNvSpPr>
          <p:nvPr>
            <p:ph type="title"/>
          </p:nvPr>
        </p:nvSpPr>
        <p:spPr/>
        <p:txBody>
          <a:bodyPr/>
          <a:lstStyle/>
          <a:p>
            <a:r>
              <a:rPr lang="ro-RO" dirty="0"/>
              <a:t>TURISMUL</a:t>
            </a:r>
          </a:p>
        </p:txBody>
      </p:sp>
      <p:sp>
        <p:nvSpPr>
          <p:cNvPr id="3" name="Content Placeholder 2">
            <a:extLst>
              <a:ext uri="{FF2B5EF4-FFF2-40B4-BE49-F238E27FC236}">
                <a16:creationId xmlns:a16="http://schemas.microsoft.com/office/drawing/2014/main" id="{5277C66E-9A91-482E-BEC5-737C517EF000}"/>
              </a:ext>
            </a:extLst>
          </p:cNvPr>
          <p:cNvSpPr>
            <a:spLocks noGrp="1"/>
          </p:cNvSpPr>
          <p:nvPr>
            <p:ph idx="1"/>
          </p:nvPr>
        </p:nvSpPr>
        <p:spPr/>
        <p:txBody>
          <a:bodyPr/>
          <a:lstStyle/>
          <a:p>
            <a:r>
              <a:rPr lang="ro-RO" dirty="0"/>
              <a:t>Este o industrie care generează petse 2 mil. de turiști pe an și este una din cele mai mari surse de venituri pentr insulă.</a:t>
            </a:r>
          </a:p>
          <a:p>
            <a:r>
              <a:rPr lang="ro-RO" dirty="0"/>
              <a:t>Cu clima ei favorabilă, plajele, arhitectura colonială și istoria, Cuba este una din cele mai atractive destinații pentru turiști.</a:t>
            </a:r>
          </a:p>
          <a:p>
            <a:r>
              <a:rPr lang="ro-RO" dirty="0"/>
              <a:t>Havana atrage peste 1 mil. de turiști pe an, în 2010 având 1,176,627 turiști internaționali.</a:t>
            </a:r>
          </a:p>
          <a:p>
            <a:r>
              <a:rPr lang="ro-RO" dirty="0"/>
              <a:t>Orașul este o atracție populară pentru turiști, între anii 1915-1930, Havana a găzduit cel mai mare număr de turiști decât orice altă locație din Caraibe.</a:t>
            </a:r>
          </a:p>
        </p:txBody>
      </p:sp>
    </p:spTree>
    <p:extLst>
      <p:ext uri="{BB962C8B-B14F-4D97-AF65-F5344CB8AC3E}">
        <p14:creationId xmlns:p14="http://schemas.microsoft.com/office/powerpoint/2010/main" val="1109796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DA480-61C3-41F1-920E-8B5B05AD4613}"/>
              </a:ext>
            </a:extLst>
          </p:cNvPr>
          <p:cNvSpPr>
            <a:spLocks noGrp="1"/>
          </p:cNvSpPr>
          <p:nvPr>
            <p:ph type="title"/>
          </p:nvPr>
        </p:nvSpPr>
        <p:spPr/>
        <p:txBody>
          <a:bodyPr/>
          <a:lstStyle/>
          <a:p>
            <a:endParaRPr lang="ro-RO" dirty="0"/>
          </a:p>
        </p:txBody>
      </p:sp>
      <p:pic>
        <p:nvPicPr>
          <p:cNvPr id="4" name="Content Placeholder 3">
            <a:extLst>
              <a:ext uri="{FF2B5EF4-FFF2-40B4-BE49-F238E27FC236}">
                <a16:creationId xmlns:a16="http://schemas.microsoft.com/office/drawing/2014/main" id="{1AA7422B-D0AD-4328-A263-E5E416385859}"/>
              </a:ext>
            </a:extLst>
          </p:cNvPr>
          <p:cNvPicPr>
            <a:picLocks noGrp="1" noChangeAspect="1"/>
          </p:cNvPicPr>
          <p:nvPr>
            <p:ph idx="1"/>
          </p:nvPr>
        </p:nvPicPr>
        <p:blipFill>
          <a:blip r:embed="rId2"/>
          <a:stretch>
            <a:fillRect/>
          </a:stretch>
        </p:blipFill>
        <p:spPr>
          <a:xfrm>
            <a:off x="646111" y="424498"/>
            <a:ext cx="4572000" cy="2857500"/>
          </a:xfrm>
          <a:prstGeom prst="rect">
            <a:avLst/>
          </a:prstGeom>
        </p:spPr>
      </p:pic>
      <p:pic>
        <p:nvPicPr>
          <p:cNvPr id="5" name="Picture 4">
            <a:extLst>
              <a:ext uri="{FF2B5EF4-FFF2-40B4-BE49-F238E27FC236}">
                <a16:creationId xmlns:a16="http://schemas.microsoft.com/office/drawing/2014/main" id="{39086D5B-BB95-4AD8-9F23-A35B81E756A4}"/>
              </a:ext>
            </a:extLst>
          </p:cNvPr>
          <p:cNvPicPr>
            <a:picLocks noChangeAspect="1"/>
          </p:cNvPicPr>
          <p:nvPr/>
        </p:nvPicPr>
        <p:blipFill>
          <a:blip r:embed="rId3"/>
          <a:stretch>
            <a:fillRect/>
          </a:stretch>
        </p:blipFill>
        <p:spPr>
          <a:xfrm>
            <a:off x="4932727" y="3310218"/>
            <a:ext cx="5368954" cy="3547781"/>
          </a:xfrm>
          <a:prstGeom prst="rect">
            <a:avLst/>
          </a:prstGeom>
        </p:spPr>
      </p:pic>
      <p:pic>
        <p:nvPicPr>
          <p:cNvPr id="6" name="Picture 5">
            <a:extLst>
              <a:ext uri="{FF2B5EF4-FFF2-40B4-BE49-F238E27FC236}">
                <a16:creationId xmlns:a16="http://schemas.microsoft.com/office/drawing/2014/main" id="{55CFA88C-37CF-49CA-84AC-629E5944E103}"/>
              </a:ext>
            </a:extLst>
          </p:cNvPr>
          <p:cNvPicPr>
            <a:picLocks noChangeAspect="1"/>
          </p:cNvPicPr>
          <p:nvPr/>
        </p:nvPicPr>
        <p:blipFill>
          <a:blip r:embed="rId4"/>
          <a:stretch>
            <a:fillRect/>
          </a:stretch>
        </p:blipFill>
        <p:spPr>
          <a:xfrm>
            <a:off x="5354639" y="614998"/>
            <a:ext cx="6191250" cy="2476500"/>
          </a:xfrm>
          <a:prstGeom prst="rect">
            <a:avLst/>
          </a:prstGeom>
        </p:spPr>
      </p:pic>
      <p:pic>
        <p:nvPicPr>
          <p:cNvPr id="7" name="Picture 6">
            <a:extLst>
              <a:ext uri="{FF2B5EF4-FFF2-40B4-BE49-F238E27FC236}">
                <a16:creationId xmlns:a16="http://schemas.microsoft.com/office/drawing/2014/main" id="{EE16E1D9-BA25-499A-92C2-4BD5F4DA6E39}"/>
              </a:ext>
            </a:extLst>
          </p:cNvPr>
          <p:cNvPicPr>
            <a:picLocks noChangeAspect="1"/>
          </p:cNvPicPr>
          <p:nvPr/>
        </p:nvPicPr>
        <p:blipFill>
          <a:blip r:embed="rId5"/>
          <a:stretch>
            <a:fillRect/>
          </a:stretch>
        </p:blipFill>
        <p:spPr>
          <a:xfrm>
            <a:off x="1090568" y="3720518"/>
            <a:ext cx="3615810" cy="2684764"/>
          </a:xfrm>
          <a:prstGeom prst="rect">
            <a:avLst/>
          </a:prstGeom>
        </p:spPr>
      </p:pic>
    </p:spTree>
    <p:extLst>
      <p:ext uri="{BB962C8B-B14F-4D97-AF65-F5344CB8AC3E}">
        <p14:creationId xmlns:p14="http://schemas.microsoft.com/office/powerpoint/2010/main" val="417448033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158</TotalTime>
  <Words>955</Words>
  <Application>Microsoft Office PowerPoint</Application>
  <PresentationFormat>Widescreen</PresentationFormat>
  <Paragraphs>69</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Century Gothic</vt:lpstr>
      <vt:lpstr>Wingdings 3</vt:lpstr>
      <vt:lpstr>Ion</vt:lpstr>
      <vt:lpstr>HAVANA</vt:lpstr>
      <vt:lpstr>GENERALITĂȚI</vt:lpstr>
      <vt:lpstr>PowerPoint Presentation</vt:lpstr>
      <vt:lpstr>PowerPoint Presentation</vt:lpstr>
      <vt:lpstr>ISTORIA</vt:lpstr>
      <vt:lpstr>PERSONALITĂȚI</vt:lpstr>
      <vt:lpstr>CLIMA</vt:lpstr>
      <vt:lpstr>TURISMUL</vt:lpstr>
      <vt:lpstr>PowerPoint Presentation</vt:lpstr>
      <vt:lpstr>Cum ajungem în Havana?</vt:lpstr>
      <vt:lpstr>Mâncarea în Havana</vt:lpstr>
      <vt:lpstr>Mâncarea în Havana   Cele mai bune 10 restaurante în Havana sunt:  .La Guarida   .Restaurante Cafe del Oriente   .Habana Mia 7   .Los Naranjos   .San Juan Bar &amp; Grill   .El Idilio   .Habana 61   .Donde Lis Restaurante &amp; Bar   .Elizalde Bar-Restaurante   .5 Sentidos            </vt:lpstr>
      <vt:lpstr>Băuturi în Havana</vt:lpstr>
      <vt:lpstr>Băuturi în Havana</vt:lpstr>
      <vt:lpstr>Locuri de vizitat în Havana Marele Teatru din Havana(Gran Teatro de la Habana)</vt:lpstr>
      <vt:lpstr>PowerPoint Presentation</vt:lpstr>
      <vt:lpstr>Un nou loc pentru cele mai bune priveliști din Vechea Havană</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HAVANA</dc:title>
  <dc:creator>User</dc:creator>
  <cp:lastModifiedBy>User</cp:lastModifiedBy>
  <cp:revision>17</cp:revision>
  <dcterms:created xsi:type="dcterms:W3CDTF">2018-02-20T08:16:01Z</dcterms:created>
  <dcterms:modified xsi:type="dcterms:W3CDTF">2018-03-13T08:49:34Z</dcterms:modified>
</cp:coreProperties>
</file>